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91" d="100"/>
          <a:sy n="91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1790-68A6-40DC-95CB-0F9E854F4A39}" type="datetimeFigureOut">
              <a:rPr lang="it-IT" smtClean="0"/>
              <a:t>06/12/2019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D260-25F6-4E66-B9B6-4F04B469F6FB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4175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1790-68A6-40DC-95CB-0F9E854F4A39}" type="datetimeFigureOut">
              <a:rPr lang="it-IT" smtClean="0"/>
              <a:t>06/12/2019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D260-25F6-4E66-B9B6-4F04B469F6FB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5324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1790-68A6-40DC-95CB-0F9E854F4A39}" type="datetimeFigureOut">
              <a:rPr lang="it-IT" smtClean="0"/>
              <a:t>06/12/2019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D260-25F6-4E66-B9B6-4F04B469F6FB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7115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1790-68A6-40DC-95CB-0F9E854F4A39}" type="datetimeFigureOut">
              <a:rPr lang="it-IT" smtClean="0"/>
              <a:t>06/12/2019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D260-25F6-4E66-B9B6-4F04B469F6FB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769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1790-68A6-40DC-95CB-0F9E854F4A39}" type="datetimeFigureOut">
              <a:rPr lang="it-IT" smtClean="0"/>
              <a:t>06/12/2019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D260-25F6-4E66-B9B6-4F04B469F6FB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4031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1790-68A6-40DC-95CB-0F9E854F4A39}" type="datetimeFigureOut">
              <a:rPr lang="it-IT" smtClean="0"/>
              <a:t>06/12/2019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D260-25F6-4E66-B9B6-4F04B469F6FB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1089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1790-68A6-40DC-95CB-0F9E854F4A39}" type="datetimeFigureOut">
              <a:rPr lang="it-IT" smtClean="0"/>
              <a:t>06/12/2019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D260-25F6-4E66-B9B6-4F04B469F6FB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1797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1790-68A6-40DC-95CB-0F9E854F4A39}" type="datetimeFigureOut">
              <a:rPr lang="it-IT" smtClean="0"/>
              <a:t>06/12/2019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D260-25F6-4E66-B9B6-4F04B469F6FB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6730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1790-68A6-40DC-95CB-0F9E854F4A39}" type="datetimeFigureOut">
              <a:rPr lang="it-IT" smtClean="0"/>
              <a:t>06/12/2019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D260-25F6-4E66-B9B6-4F04B469F6FB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8250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1790-68A6-40DC-95CB-0F9E854F4A39}" type="datetimeFigureOut">
              <a:rPr lang="it-IT" smtClean="0"/>
              <a:t>06/12/2019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D260-25F6-4E66-B9B6-4F04B469F6FB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5082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1790-68A6-40DC-95CB-0F9E854F4A39}" type="datetimeFigureOut">
              <a:rPr lang="it-IT" smtClean="0"/>
              <a:t>06/12/2019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D260-25F6-4E66-B9B6-4F04B469F6FB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4273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C1790-68A6-40DC-95CB-0F9E854F4A39}" type="datetimeFigureOut">
              <a:rPr lang="it-IT" smtClean="0"/>
              <a:t>06/12/2019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7D260-25F6-4E66-B9B6-4F04B469F6FB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8014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/>
        </p:nvPicPr>
        <p:blipFill rotWithShape="1">
          <a:blip r:embed="rId2"/>
          <a:srcRect t="11011" b="2347"/>
          <a:stretch/>
        </p:blipFill>
        <p:spPr>
          <a:xfrm>
            <a:off x="3061629" y="2661501"/>
            <a:ext cx="3240000" cy="18653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11264" b="2185"/>
          <a:stretch/>
        </p:blipFill>
        <p:spPr>
          <a:xfrm>
            <a:off x="3061629" y="844152"/>
            <a:ext cx="3240000" cy="183335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738559" y="4492055"/>
            <a:ext cx="1886141" cy="220076"/>
            <a:chOff x="6392476" y="4418483"/>
            <a:chExt cx="1886141" cy="22007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/>
            <a:srcRect r="58755"/>
            <a:stretch/>
          </p:blipFill>
          <p:spPr>
            <a:xfrm>
              <a:off x="6392476" y="4418483"/>
              <a:ext cx="1336353" cy="22007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/>
            <a:srcRect l="84182"/>
            <a:stretch/>
          </p:blipFill>
          <p:spPr>
            <a:xfrm>
              <a:off x="7766108" y="4418483"/>
              <a:ext cx="512509" cy="220076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3144855" y="4707565"/>
            <a:ext cx="30735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000" b="1" dirty="0" smtClean="0"/>
              <a:t>Figure S1: </a:t>
            </a:r>
            <a:r>
              <a:rPr lang="it-IT" sz="1000" dirty="0" smtClean="0"/>
              <a:t>Effect of enzymatic hydrolysis conditions on different concentrations of </a:t>
            </a:r>
            <a:r>
              <a:rPr lang="it-IT" sz="1000" i="1" dirty="0" smtClean="0"/>
              <a:t>Camelina</a:t>
            </a:r>
            <a:r>
              <a:rPr lang="it-IT" sz="1000" dirty="0" smtClean="0"/>
              <a:t> meal without the addition of NS22119 cocktail. Sugar released (upper panel) and sugar yield from the biomass (lower panel) during time. </a:t>
            </a:r>
            <a:r>
              <a:rPr lang="en-GB" sz="1000" dirty="0"/>
              <a:t>The values are the means </a:t>
            </a:r>
            <a:r>
              <a:rPr lang="en-GB" sz="1000" dirty="0" smtClean="0"/>
              <a:t>of three </a:t>
            </a:r>
            <a:r>
              <a:rPr lang="en-GB" sz="1000" dirty="0"/>
              <a:t>independent experiments.</a:t>
            </a:r>
            <a:endParaRPr lang="it-IT" sz="1000" dirty="0"/>
          </a:p>
        </p:txBody>
      </p:sp>
    </p:spTree>
    <p:extLst>
      <p:ext uri="{BB962C8B-B14F-4D97-AF65-F5344CB8AC3E}">
        <p14:creationId xmlns:p14="http://schemas.microsoft.com/office/powerpoint/2010/main" val="2168779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957002" y="3819510"/>
            <a:ext cx="324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000" b="1" dirty="0" smtClean="0"/>
              <a:t>Figure S2</a:t>
            </a:r>
            <a:r>
              <a:rPr lang="it-IT" sz="1000" b="1" dirty="0"/>
              <a:t>: </a:t>
            </a:r>
            <a:r>
              <a:rPr lang="it-IT" sz="1000" i="1" dirty="0"/>
              <a:t>R. toruloides </a:t>
            </a:r>
            <a:r>
              <a:rPr lang="it-IT" sz="1000" dirty="0"/>
              <a:t>production of carotenoids from 15% </a:t>
            </a:r>
            <a:r>
              <a:rPr lang="it-IT" sz="1000" i="1" dirty="0"/>
              <a:t>Camelina</a:t>
            </a:r>
            <a:r>
              <a:rPr lang="it-IT" sz="1000" dirty="0"/>
              <a:t> meal hydrolysate. Profile of OD (dotted line), sugars consumption (dashed line) and </a:t>
            </a:r>
            <a:r>
              <a:rPr lang="el-GR" sz="1000" dirty="0"/>
              <a:t>β-</a:t>
            </a:r>
            <a:r>
              <a:rPr lang="it-IT" sz="1000" dirty="0"/>
              <a:t>carotene producion (white bars) by </a:t>
            </a:r>
            <a:r>
              <a:rPr lang="it-IT" sz="1000" i="1" dirty="0"/>
              <a:t>R. toruloides </a:t>
            </a:r>
            <a:r>
              <a:rPr lang="it-IT" sz="1000" dirty="0" smtClean="0"/>
              <a:t>during SHF processes</a:t>
            </a:r>
            <a:r>
              <a:rPr lang="it-IT" sz="1000" dirty="0" smtClean="0"/>
              <a:t>. </a:t>
            </a:r>
            <a:r>
              <a:rPr lang="en-GB" sz="1000" dirty="0"/>
              <a:t>The values are the means of three independent experiments</a:t>
            </a:r>
            <a:endParaRPr lang="it-IT" sz="1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682"/>
          <a:stretch/>
        </p:blipFill>
        <p:spPr>
          <a:xfrm>
            <a:off x="2960026" y="1733308"/>
            <a:ext cx="3236976" cy="2086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708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957002" y="3819510"/>
            <a:ext cx="3240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000" b="1" dirty="0" smtClean="0"/>
              <a:t>Figure S3: </a:t>
            </a:r>
            <a:r>
              <a:rPr lang="it-IT" sz="1000" dirty="0" smtClean="0"/>
              <a:t>Carotenoids extraction from </a:t>
            </a:r>
            <a:r>
              <a:rPr lang="it-IT" sz="1000" i="1" dirty="0" smtClean="0"/>
              <a:t>Camelina</a:t>
            </a:r>
            <a:r>
              <a:rPr lang="it-IT" sz="1000" dirty="0" smtClean="0"/>
              <a:t> meal hydrolysate. Experimental conditions: 30°C, 160 rpm with (black bars) or without (white bars) the addition of the enzymatic cocktail</a:t>
            </a:r>
            <a:r>
              <a:rPr lang="it-IT" sz="1000" dirty="0" smtClean="0"/>
              <a:t>. </a:t>
            </a:r>
            <a:r>
              <a:rPr lang="en-GB" sz="1000" dirty="0"/>
              <a:t>The values are the means of three independent </a:t>
            </a:r>
            <a:r>
              <a:rPr lang="en-GB" sz="1000" dirty="0" smtClean="0"/>
              <a:t>experiments.</a:t>
            </a:r>
            <a:endParaRPr lang="it-IT" sz="1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6821"/>
          <a:stretch/>
        </p:blipFill>
        <p:spPr>
          <a:xfrm>
            <a:off x="3701859" y="1942106"/>
            <a:ext cx="1750285" cy="187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673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957002" y="3819510"/>
            <a:ext cx="324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000" b="1" dirty="0" smtClean="0"/>
              <a:t>Figure </a:t>
            </a:r>
            <a:r>
              <a:rPr lang="it-IT" sz="1000" b="1" dirty="0" smtClean="0"/>
              <a:t>S4</a:t>
            </a:r>
            <a:r>
              <a:rPr lang="it-IT" sz="1000" b="1" dirty="0"/>
              <a:t>:</a:t>
            </a:r>
            <a:r>
              <a:rPr lang="it-IT" sz="1000" b="1" dirty="0" smtClean="0"/>
              <a:t> </a:t>
            </a:r>
            <a:r>
              <a:rPr lang="en-GB" sz="1000" dirty="0"/>
              <a:t>Effect of enzymatic hydrolysis </a:t>
            </a:r>
            <a:r>
              <a:rPr lang="en-GB" sz="1000" dirty="0" smtClean="0"/>
              <a:t>15% </a:t>
            </a:r>
            <a:r>
              <a:rPr lang="en-GB" sz="1000" i="1" dirty="0" err="1" smtClean="0"/>
              <a:t>Camelina</a:t>
            </a:r>
            <a:r>
              <a:rPr lang="en-GB" sz="1000" dirty="0" smtClean="0"/>
              <a:t> meal by NS22119 cocktail 11.9% w/</a:t>
            </a:r>
            <a:r>
              <a:rPr lang="en-GB" sz="1000" dirty="0" err="1" smtClean="0"/>
              <a:t>w</a:t>
            </a:r>
            <a:r>
              <a:rPr lang="en-GB" sz="1000" i="1" baseline="-25000" dirty="0" err="1" smtClean="0"/>
              <a:t>Camelina</a:t>
            </a:r>
            <a:r>
              <a:rPr lang="en-GB" sz="1000" baseline="-25000" dirty="0" smtClean="0"/>
              <a:t> meal</a:t>
            </a:r>
            <a:r>
              <a:rPr lang="en-GB" sz="1000" dirty="0" smtClean="0"/>
              <a:t> at 30°C. </a:t>
            </a:r>
            <a:r>
              <a:rPr lang="en-GB" sz="1000" dirty="0"/>
              <a:t>The values are the means of three independent experiments.</a:t>
            </a:r>
            <a:endParaRPr lang="it-IT" sz="1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0580"/>
          <a:stretch/>
        </p:blipFill>
        <p:spPr>
          <a:xfrm>
            <a:off x="2957002" y="1944789"/>
            <a:ext cx="3236976" cy="187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166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</TotalTime>
  <Words>180</Words>
  <Application>Microsoft Office PowerPoint</Application>
  <PresentationFormat>On-screen Show (4:3)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s.bertacchi@campus.unimib.it</dc:creator>
  <cp:lastModifiedBy>s.bertacchi@campus.unimib.it</cp:lastModifiedBy>
  <cp:revision>7</cp:revision>
  <dcterms:created xsi:type="dcterms:W3CDTF">2019-11-19T13:49:37Z</dcterms:created>
  <dcterms:modified xsi:type="dcterms:W3CDTF">2019-12-06T10:52:11Z</dcterms:modified>
</cp:coreProperties>
</file>